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0" r:id="rId11"/>
    <p:sldId id="303" r:id="rId12"/>
    <p:sldId id="299" r:id="rId13"/>
    <p:sldId id="304" r:id="rId14"/>
    <p:sldId id="305" r:id="rId15"/>
    <p:sldId id="301" r:id="rId16"/>
    <p:sldId id="302" r:id="rId17"/>
    <p:sldId id="306" r:id="rId18"/>
    <p:sldId id="264" r:id="rId19"/>
    <p:sldId id="265" r:id="rId20"/>
    <p:sldId id="266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99BBEC-C64B-4CD6-9D29-9A80A5BBAEBE}">
  <a:tblStyle styleId="{E099BBEC-C64B-4CD6-9D29-9A80A5BBAE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384" y="102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393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107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16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034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340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058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356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76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{E099BBEC-C64B-4CD6-9D29-9A80A5BBAEBE}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{E099BBEC-C64B-4CD6-9D29-9A80A5BBAEBE}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n-dyuron/PostgreSQL-OTUS-DZ/tree/main/projec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579695" y="839882"/>
            <a:ext cx="7646004" cy="195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Создание и тестирование высоконагруженного отказоустойчивого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кластера PostgreSQL на базе Patroni</a:t>
            </a:r>
            <a:endParaRPr lang="ru-RU" sz="4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6405394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629700" y="4148207"/>
            <a:ext cx="6405394" cy="40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PostgreSQL для администраторов баз данных и разработчиков</a:t>
            </a:r>
            <a:endParaRPr lang="ru-RU"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r>
              <a:rPr lang="en-US" sz="3000" dirty="0"/>
              <a:t> – [</a:t>
            </a:r>
            <a:r>
              <a:rPr lang="en-US" sz="3000" dirty="0" err="1"/>
              <a:t>HAProxy</a:t>
            </a:r>
            <a:r>
              <a:rPr lang="en-US" sz="3000" dirty="0"/>
              <a:t>]</a:t>
            </a:r>
            <a:endParaRPr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AC2F5E-1201-4253-9078-93F872C44AB4}"/>
              </a:ext>
            </a:extLst>
          </p:cNvPr>
          <p:cNvSpPr txBox="1"/>
          <p:nvPr/>
        </p:nvSpPr>
        <p:spPr>
          <a:xfrm>
            <a:off x="500550" y="1060744"/>
            <a:ext cx="8142900" cy="25776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aduron@ubt-pg-aduron-cluster3:~$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 /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haproxy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haproxy.cfg</a:t>
            </a:r>
            <a:endParaRPr lang="en-US" sz="85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sz="8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endParaRPr lang="en-US" sz="85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frontend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postgres_ssl</a:t>
            </a:r>
            <a:endParaRPr lang="en-US" sz="85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bind *:5432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default_backend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postgres_backend</a:t>
            </a:r>
            <a:endParaRPr lang="en-US" sz="85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sz="8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endParaRPr lang="en-US" sz="85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backend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postgres_backend</a:t>
            </a:r>
            <a:endParaRPr lang="en-US" sz="85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option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httpchk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OPTIONS /master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http-check expect status 200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default-server inter 3s fall 3 rise 2 on-marked-down shutdown-sessions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server ubt-pg-aduron-dbnode1 192.168.56.10:5432 check 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check-</a:t>
            </a:r>
            <a:r>
              <a:rPr lang="en-US" sz="850" b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ssl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verify none port 8008 </a:t>
            </a:r>
            <a:r>
              <a:rPr lang="en-US" sz="850" b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crt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/</a:t>
            </a:r>
            <a:r>
              <a:rPr lang="en-US" sz="850" b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etc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</a:t>
            </a:r>
            <a:r>
              <a:rPr lang="en-US" sz="850" b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haproxy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/combined.crt ca-file /</a:t>
            </a:r>
            <a:r>
              <a:rPr lang="en-US" sz="850" b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etc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</a:t>
            </a:r>
            <a:r>
              <a:rPr lang="en-US" sz="850" b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haproxy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/ca.crt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server ubt-pg-aduron-dbnode2 192.168.56.20:5432 check 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check-</a:t>
            </a:r>
            <a:r>
              <a:rPr lang="en-US" sz="850" b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ssl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verify none port 8008 </a:t>
            </a:r>
            <a:r>
              <a:rPr lang="en-US" sz="850" b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crt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/</a:t>
            </a:r>
            <a:r>
              <a:rPr lang="en-US" sz="850" b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etc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</a:t>
            </a:r>
            <a:r>
              <a:rPr lang="en-US" sz="850" b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haproxy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/combined.crt ca-file /</a:t>
            </a:r>
            <a:r>
              <a:rPr lang="en-US" sz="850" b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etc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</a:t>
            </a:r>
            <a:r>
              <a:rPr lang="en-US" sz="850" b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haproxy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/ca.crt</a:t>
            </a:r>
          </a:p>
          <a:p>
            <a:r>
              <a:rPr lang="en-US" sz="85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85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736FE5-017D-418D-B160-1C02EA276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25" y="3858952"/>
            <a:ext cx="1265030" cy="1028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E74F0-6A0A-4E0C-BAD0-06B3BE81C10B}"/>
              </a:ext>
            </a:extLst>
          </p:cNvPr>
          <p:cNvSpPr txBox="1"/>
          <p:nvPr/>
        </p:nvSpPr>
        <p:spPr>
          <a:xfrm>
            <a:off x="626676" y="4120279"/>
            <a:ext cx="8016774" cy="485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 i="1" dirty="0" err="1"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Haproxy</a:t>
            </a:r>
            <a:r>
              <a:rPr lang="en-US" sz="900" dirty="0"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ru-RU" sz="900" dirty="0"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пользуется таким же </a:t>
            </a:r>
            <a:r>
              <a:rPr lang="en-US" sz="900" dirty="0"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API, </a:t>
            </a:r>
            <a:r>
              <a:rPr lang="ru-RU" sz="900" dirty="0"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как </a:t>
            </a:r>
            <a:r>
              <a:rPr lang="en-US" sz="900" i="1" dirty="0" err="1"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patronictl</a:t>
            </a:r>
            <a:endParaRPr lang="ru-RU" sz="900" i="1" dirty="0">
              <a:latin typeface="Consolas" panose="020B06090202040302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Если </a:t>
            </a:r>
            <a:r>
              <a:rPr lang="en-US" sz="900" i="1" dirty="0"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Patroni</a:t>
            </a:r>
            <a:r>
              <a:rPr lang="en-US" sz="900" dirty="0"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ru-RU" sz="900" dirty="0"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настроен с сертификатами, их нужно тоже использовать в</a:t>
            </a:r>
            <a:r>
              <a:rPr lang="en-US" sz="900" dirty="0"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ru-RU" sz="900" dirty="0"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рамках настроения </a:t>
            </a:r>
            <a:r>
              <a:rPr lang="en-US" sz="900" i="1" dirty="0" err="1"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haproxy</a:t>
            </a:r>
            <a:endParaRPr lang="en-US" sz="900" b="1" dirty="0">
              <a:latin typeface="Consolas" panose="020B06090202040302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533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r>
              <a:rPr lang="en-US" sz="3000" dirty="0"/>
              <a:t> – [</a:t>
            </a:r>
            <a:r>
              <a:rPr lang="en-US" sz="3000" dirty="0" err="1"/>
              <a:t>HAProxy</a:t>
            </a:r>
            <a:r>
              <a:rPr lang="en-US" sz="3000" dirty="0"/>
              <a:t>]</a:t>
            </a:r>
            <a:endParaRPr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AC2F5E-1201-4253-9078-93F872C44AB4}"/>
              </a:ext>
            </a:extLst>
          </p:cNvPr>
          <p:cNvSpPr txBox="1"/>
          <p:nvPr/>
        </p:nvSpPr>
        <p:spPr>
          <a:xfrm>
            <a:off x="5998778" y="1060744"/>
            <a:ext cx="2644671" cy="23160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aduron@ubt-pg-aduron-cluster3:/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haproxy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://postgres:Oracle123@localhost:5432/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psql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(18.1 (Ubuntu 18.1-1.pgdg24.04+2))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SSL connection (protocol: TLSv1.3, cipher: TLS_AES_256_GCM_SHA384, compression: off, ALPN: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Type "help" for help.</a:t>
            </a:r>
          </a:p>
          <a:p>
            <a:endParaRPr lang="en-US" sz="85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=# SELECT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inet_server_addr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as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CASE WHEN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pg_is_in_recovery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THEN 'Replica' ELSE 'Primary' END as role;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|  role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---------------+---------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192.168.56.10 | Primary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(1 row)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25C028-C3CA-4FC6-8FBE-2253CCAA5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" t="787" r="1"/>
          <a:stretch/>
        </p:blipFill>
        <p:spPr>
          <a:xfrm>
            <a:off x="500550" y="1060744"/>
            <a:ext cx="5399690" cy="356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39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r>
              <a:rPr lang="en-US" sz="3000" dirty="0"/>
              <a:t> – [</a:t>
            </a:r>
            <a:r>
              <a:rPr lang="en-US" sz="3000" dirty="0" err="1"/>
              <a:t>HAProxy</a:t>
            </a:r>
            <a:r>
              <a:rPr lang="en-US" sz="3000" dirty="0"/>
              <a:t>] - Switchover</a:t>
            </a:r>
            <a:endParaRPr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AC2F5E-1201-4253-9078-93F872C44AB4}"/>
              </a:ext>
            </a:extLst>
          </p:cNvPr>
          <p:cNvSpPr txBox="1"/>
          <p:nvPr/>
        </p:nvSpPr>
        <p:spPr>
          <a:xfrm>
            <a:off x="5998778" y="1060744"/>
            <a:ext cx="2644671" cy="24468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=# SELECT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inet_server_addr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as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CASE WHEN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pg_is_in_recovery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THEN 'Replica' ELSE 'Primary' END as role;</a:t>
            </a:r>
          </a:p>
          <a:p>
            <a:endParaRPr lang="en-US" sz="85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SSL error: unexpected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eof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while reading</a:t>
            </a:r>
          </a:p>
          <a:p>
            <a:r>
              <a:rPr lang="en-US" sz="850" b="0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The connection to the server was lost. 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Attempting reset: Succeeded.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SSL connection (protocol: TLSv1.3, cipher: TLS_AES_256_GCM_SHA384, compression: off, ALPN: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85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=# SELECT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inet_server_addr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as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CASE WHEN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pg_is_in_recovery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THEN 'Replica' ELSE 'Primary' END as role;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|  role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---------------+---------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192.168.56.20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| Primary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(1 row)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F1CF68-6311-4415-86A1-98ABFE9F1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" t="945" r="-1" b="1"/>
          <a:stretch/>
        </p:blipFill>
        <p:spPr>
          <a:xfrm>
            <a:off x="500550" y="1060744"/>
            <a:ext cx="5395753" cy="356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56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FCB62C-056C-4B28-8B72-35C3AB777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43" y="1054439"/>
            <a:ext cx="4569313" cy="380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37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1165C-8906-45C1-AE0E-24AC65D1E6EB}"/>
              </a:ext>
            </a:extLst>
          </p:cNvPr>
          <p:cNvSpPr txBox="1"/>
          <p:nvPr/>
        </p:nvSpPr>
        <p:spPr>
          <a:xfrm>
            <a:off x="500549" y="4180324"/>
            <a:ext cx="78394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Ссылка к проекту на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GitHub: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hlinkClick r:id="rId3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PostgreSQL-OTUS-DZ /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Проектная работа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Google Shape;396;p57">
            <a:extLst>
              <a:ext uri="{FF2B5EF4-FFF2-40B4-BE49-F238E27FC236}">
                <a16:creationId xmlns:a16="http://schemas.microsoft.com/office/drawing/2014/main" id="{D89493E3-1C76-4CC8-B1A3-A2BDCE99E84D}"/>
              </a:ext>
            </a:extLst>
          </p:cNvPr>
          <p:cNvSpPr txBox="1"/>
          <p:nvPr/>
        </p:nvSpPr>
        <p:spPr>
          <a:xfrm>
            <a:off x="358143" y="1126369"/>
            <a:ext cx="8031500" cy="264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-RU" sz="11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целом получилось достичь все цели, которые были поставлены (кластер </a:t>
            </a:r>
            <a:r>
              <a:rPr lang="en-US" sz="11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Postgres </a:t>
            </a:r>
            <a:r>
              <a:rPr lang="ru-RU" sz="11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хорошо управляется модулем </a:t>
            </a:r>
            <a:r>
              <a:rPr lang="en-US" sz="11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Patroni</a:t>
            </a:r>
            <a:r>
              <a:rPr lang="ru-RU" sz="11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, настройки которого применяются с помощью </a:t>
            </a:r>
            <a:r>
              <a:rPr lang="en-US" sz="1100" i="1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etcd</a:t>
            </a:r>
            <a:r>
              <a:rPr lang="ru-RU" sz="11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1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Switchover </a:t>
            </a:r>
            <a:r>
              <a:rPr lang="ru-RU" sz="11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1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Failover </a:t>
            </a:r>
            <a:r>
              <a:rPr lang="ru-RU" sz="11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хорошо выполняются. Подключения через </a:t>
            </a:r>
            <a:r>
              <a:rPr lang="en-US" sz="1100" i="1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HAProxy</a:t>
            </a:r>
            <a:r>
              <a:rPr lang="ru-RU" sz="11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US" sz="11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-RU" sz="11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Проведение тестирования (</a:t>
            </a:r>
            <a:r>
              <a:rPr lang="en-US" sz="11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failover / </a:t>
            </a:r>
            <a:r>
              <a:rPr lang="en-US" sz="1100" i="1" dirty="0" err="1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HAProxy</a:t>
            </a:r>
            <a:r>
              <a:rPr lang="ru-RU" sz="11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US" sz="11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1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оказалось легко, однако возникли трудности с управлением сертификатами и</a:t>
            </a:r>
            <a:r>
              <a:rPr lang="en-US" sz="11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</a:t>
            </a:r>
            <a:r>
              <a:rPr lang="ru-RU" sz="11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пониманием порядка применения настроек </a:t>
            </a:r>
            <a:r>
              <a:rPr lang="en-US" sz="11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Patroni (</a:t>
            </a:r>
            <a:r>
              <a:rPr lang="en-US" sz="1100" dirty="0" err="1">
                <a:solidFill>
                  <a:srgbClr val="333333"/>
                </a:solidFill>
                <a:highlight>
                  <a:srgbClr val="FFFFFF"/>
                </a:highlight>
                <a:latin typeface="Consolas" panose="020B0609020204030204" pitchFamily="49" charset="0"/>
                <a:ea typeface="Roboto"/>
                <a:cs typeface="Roboto"/>
                <a:sym typeface="Roboto"/>
              </a:rPr>
              <a:t>listen_addresses</a:t>
            </a:r>
            <a:r>
              <a:rPr lang="en-US" sz="11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ru-RU" sz="11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100" i="1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Некоторые проблемы возникли из за выбранного способа установления (клонирование) </a:t>
            </a:r>
          </a:p>
          <a:p>
            <a:pPr marL="457200" lvl="0" indent="-3111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-RU" sz="11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Проект занял в целом 2 недели (</a:t>
            </a:r>
            <a:r>
              <a:rPr lang="ru-RU" sz="1100" i="1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 вечерам</a:t>
            </a:r>
            <a:r>
              <a:rPr lang="ru-RU" sz="11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US" sz="11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1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 оказался очень полезным (</a:t>
            </a:r>
            <a:r>
              <a:rPr lang="ru-RU" sz="1100" i="1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ru-RU" sz="11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US" sz="11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sz="11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-RU" sz="1100" dirty="0">
                <a:solidFill>
                  <a:srgbClr val="00206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Среди остальных вопросов: возникли ли у одногруппников такие же трудности как у меня (особенно, в связи с неопределенными в документации настройками – например </a:t>
            </a:r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enable-</a:t>
            </a:r>
            <a:r>
              <a:rPr lang="en-US" sz="1100" b="1" dirty="0" err="1">
                <a:solidFill>
                  <a:srgbClr val="002060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grpc</a:t>
            </a:r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-gateway</a:t>
            </a:r>
            <a:r>
              <a:rPr lang="ru-RU" sz="11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...</a:t>
            </a:r>
            <a:r>
              <a:rPr lang="ru-RU" sz="1100" dirty="0">
                <a:solidFill>
                  <a:srgbClr val="00206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457200" lvl="0" indent="-3111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-RU" sz="11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Развивать эту тему дальше планирую на работе, так как мы активно разворачиваем кластеры на базе</a:t>
            </a:r>
            <a:r>
              <a:rPr lang="en-US" sz="11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Patroni</a:t>
            </a:r>
            <a:endParaRPr sz="11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06767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651150" y="1930767"/>
            <a:ext cx="7584300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Демо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Google Shape;345;p50">
            <a:extLst>
              <a:ext uri="{FF2B5EF4-FFF2-40B4-BE49-F238E27FC236}">
                <a16:creationId xmlns:a16="http://schemas.microsoft.com/office/drawing/2014/main" id="{DDE22773-E725-446F-8242-0BAAD7A299D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526" y="1894870"/>
            <a:ext cx="880324" cy="879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91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651150" y="1999750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Google Shape;348;p50">
            <a:extLst>
              <a:ext uri="{FF2B5EF4-FFF2-40B4-BE49-F238E27FC236}">
                <a16:creationId xmlns:a16="http://schemas.microsoft.com/office/drawing/2014/main" id="{33701431-BD8E-4E46-9457-0E8AAA817AC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5715" y="1847290"/>
            <a:ext cx="627135" cy="104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dirty="0"/>
              <a:t>Тема: Создание и тестирование высоконагруженного отказоустойчивого кластера PostgreSQL на базе Patroni</a:t>
            </a:r>
            <a:br>
              <a:rPr lang="ru-RU" sz="3000" dirty="0"/>
            </a:br>
            <a:endParaRPr lang="ru-RU"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3"/>
          <a:srcRect t="20068" b="20068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Ален Дюрон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893375"/>
            <a:ext cx="4614525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Администратор баз данных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Oracle –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Компания ППР</a:t>
            </a:r>
            <a:endParaRPr lang="ru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Работаю в области баз данных (в оснавном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Oracle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) 20 лет.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Образование: Бакалавра компьютерных наук, Магистр по искусственному интеллекту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 защиты</a:t>
            </a:r>
            <a:endParaRPr dirty="0"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34620" y="344570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2267933812"/>
              </p:ext>
            </p:extLst>
          </p:nvPr>
        </p:nvGraphicFramePr>
        <p:xfrm>
          <a:off x="952500" y="2382125"/>
          <a:ext cx="7239000" cy="2609891"/>
        </p:xfrm>
        <a:graphic>
          <a:graphicData uri="http://schemas.openxmlformats.org/drawingml/2006/table">
            <a:tbl>
              <a:tblPr>
                <a:noFill/>
                <a:tableStyleId>{E099BBEC-C64B-4CD6-9D29-9A80A5BBAEBE}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2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Создание виртуальной кластеризованной среды Ubuntu c распределённом хранилищем конфигурации </a:t>
                      </a:r>
                      <a:r>
                        <a:rPr lang="ru-RU" sz="1400" b="0" i="1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etcd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Настраивание модули управления </a:t>
                      </a:r>
                      <a:r>
                        <a:rPr lang="en-US" sz="1400" b="0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Patroni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6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Тестирование переключения и отказоустойчивости кластера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Тестирование отказоустойчивость и переключение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клиентов с помощью </a:t>
                      </a:r>
                      <a:r>
                        <a:rPr lang="ru-RU" i="1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HAProxy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7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952500" y="1075925"/>
            <a:ext cx="7239000" cy="114969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i="1" dirty="0">
                <a:solidFill>
                  <a:schemeClr val="dk1"/>
                </a:solidFill>
                <a:latin typeface="+mj-lt"/>
                <a:ea typeface="Roboto Medium"/>
                <a:cs typeface="Roboto Medium"/>
                <a:sym typeface="Roboto Medium"/>
              </a:rPr>
              <a:t>Создать высокодоступный кластер </a:t>
            </a:r>
            <a:r>
              <a:rPr lang="ru-RU" i="1" dirty="0" err="1">
                <a:solidFill>
                  <a:schemeClr val="dk1"/>
                </a:solidFill>
                <a:latin typeface="+mj-lt"/>
                <a:ea typeface="Roboto Medium"/>
                <a:cs typeface="Roboto Medium"/>
                <a:sym typeface="Roboto Medium"/>
              </a:rPr>
              <a:t>PostgreSQL</a:t>
            </a:r>
            <a:r>
              <a:rPr lang="ru-RU" i="1" dirty="0">
                <a:solidFill>
                  <a:schemeClr val="dk1"/>
                </a:solidFill>
                <a:latin typeface="+mj-lt"/>
                <a:ea typeface="Roboto Medium"/>
                <a:cs typeface="Roboto Medium"/>
                <a:sym typeface="Roboto Medium"/>
              </a:rPr>
              <a:t>, развёртывание и обслуживание которого будут автоматизированы модулями Patroni и </a:t>
            </a:r>
            <a:r>
              <a:rPr lang="ru-RU" i="1" dirty="0" err="1">
                <a:solidFill>
                  <a:schemeClr val="dk1"/>
                </a:solidFill>
                <a:latin typeface="+mj-lt"/>
                <a:ea typeface="Roboto Medium"/>
                <a:cs typeface="Roboto Medium"/>
                <a:sym typeface="Roboto Medium"/>
              </a:rPr>
              <a:t>etcd</a:t>
            </a:r>
            <a:r>
              <a:rPr lang="ru-RU" i="1" dirty="0">
                <a:solidFill>
                  <a:schemeClr val="dk1"/>
                </a:solidFill>
                <a:latin typeface="+mj-lt"/>
                <a:ea typeface="Roboto Medium"/>
                <a:cs typeface="Roboto Medium"/>
                <a:sym typeface="Roboto Medium"/>
              </a:rPr>
              <a:t>, и тестировать отказоустойчивость кластера в рамках планированного и не планированного переключения роли.</a:t>
            </a:r>
            <a:endParaRPr lang="ru-RU" sz="1500" i="1" dirty="0">
              <a:latin typeface="+mj-lt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E216687E-8726-405C-B9E2-FCCA6CA3D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548511"/>
              </p:ext>
            </p:extLst>
          </p:nvPr>
        </p:nvGraphicFramePr>
        <p:xfrm>
          <a:off x="500550" y="1340529"/>
          <a:ext cx="8142900" cy="32886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58723">
                  <a:extLst>
                    <a:ext uri="{9D8B030D-6E8A-4147-A177-3AD203B41FA5}">
                      <a16:colId xmlns:a16="http://schemas.microsoft.com/office/drawing/2014/main" val="3444061838"/>
                    </a:ext>
                  </a:extLst>
                </a:gridCol>
                <a:gridCol w="2160171">
                  <a:extLst>
                    <a:ext uri="{9D8B030D-6E8A-4147-A177-3AD203B41FA5}">
                      <a16:colId xmlns:a16="http://schemas.microsoft.com/office/drawing/2014/main" val="1978726127"/>
                    </a:ext>
                  </a:extLst>
                </a:gridCol>
                <a:gridCol w="1488281">
                  <a:extLst>
                    <a:ext uri="{9D8B030D-6E8A-4147-A177-3AD203B41FA5}">
                      <a16:colId xmlns:a16="http://schemas.microsoft.com/office/drawing/2014/main" val="2650192249"/>
                    </a:ext>
                  </a:extLst>
                </a:gridCol>
                <a:gridCol w="2035725">
                  <a:extLst>
                    <a:ext uri="{9D8B030D-6E8A-4147-A177-3AD203B41FA5}">
                      <a16:colId xmlns:a16="http://schemas.microsoft.com/office/drawing/2014/main" val="3326149039"/>
                    </a:ext>
                  </a:extLst>
                </a:gridCol>
              </a:tblGrid>
              <a:tr h="5324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Компонент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Название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Версия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Комментарии</a:t>
                      </a:r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264012"/>
                  </a:ext>
                </a:extLst>
              </a:tr>
              <a:tr h="3132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Слой виртуализации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Oracle VM VirtualBox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7.0.22 r165102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719150"/>
                  </a:ext>
                </a:extLst>
              </a:tr>
              <a:tr h="3132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ОЦ кластера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Ubuntu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24.04.3 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215782"/>
                  </a:ext>
                </a:extLst>
              </a:tr>
              <a:tr h="7516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DCS (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распределённое хранилище конфигурации)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etcd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3.4.30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Repository (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Последняя версия недоступна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78677"/>
                  </a:ext>
                </a:extLst>
              </a:tr>
              <a:tr h="5324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Слой отказоустойчивости 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Postgres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Patroni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31764"/>
                  </a:ext>
                </a:extLst>
              </a:tr>
              <a:tr h="5324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База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Postgres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935718"/>
                  </a:ext>
                </a:extLst>
              </a:tr>
              <a:tr h="3132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LoadBalancing</a:t>
                      </a:r>
                      <a:endParaRPr lang="ru-RU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HAProxy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7883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 – </a:t>
            </a:r>
            <a:r>
              <a:rPr lang="en-US" sz="3000" dirty="0"/>
              <a:t>[</a:t>
            </a:r>
            <a:r>
              <a:rPr lang="en-US" sz="3000" dirty="0" err="1"/>
              <a:t>etcd</a:t>
            </a:r>
            <a:r>
              <a:rPr lang="en-US" sz="3000" dirty="0"/>
              <a:t>]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EB0EE8-B7F1-4AA0-9315-9FEF5AF5A185}"/>
              </a:ext>
            </a:extLst>
          </p:cNvPr>
          <p:cNvSpPr txBox="1"/>
          <p:nvPr/>
        </p:nvSpPr>
        <p:spPr>
          <a:xfrm>
            <a:off x="500550" y="1009020"/>
            <a:ext cx="8142900" cy="11387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aduron@ubt-pg-aduron-dbnode2:~$ </a:t>
            </a:r>
            <a:r>
              <a:rPr lang="en-US" sz="850" dirty="0" err="1">
                <a:latin typeface="Consolas" panose="020B0609020204030204" pitchFamily="49" charset="0"/>
                <a:cs typeface="Courier New" panose="02070309020205020404" pitchFamily="49" charset="0"/>
              </a:rPr>
              <a:t>ectl</a:t>
            </a:r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 endpoint status -w table</a:t>
            </a:r>
          </a:p>
          <a:p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+----------------------------------+------------------+---------+---------+-----------+------------+-----------+...</a:t>
            </a:r>
          </a:p>
          <a:p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|             ENDPOINT             |        ID        | VERSION | DB SIZE | IS LEADER | IS LEARNER | RAFT TERM |</a:t>
            </a:r>
          </a:p>
          <a:p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+----------------------------------+------------------+---------+---------+-----------+------------+-----------+...</a:t>
            </a:r>
          </a:p>
          <a:p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| https://ubt-pg-aduron-etcd1:2379 | </a:t>
            </a:r>
            <a:r>
              <a:rPr lang="en-US" sz="850" dirty="0">
                <a:solidFill>
                  <a:schemeClr val="bg1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8e9e05c52164694d</a:t>
            </a:r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 |  3.4.30 |   20 kB |      </a:t>
            </a:r>
            <a:r>
              <a:rPr lang="en-US" sz="850" dirty="0">
                <a:solidFill>
                  <a:schemeClr val="bg1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 |      false |         8 |</a:t>
            </a:r>
          </a:p>
          <a:p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| https://ubt-pg-aduron-etcd2:2379 | </a:t>
            </a:r>
            <a:r>
              <a:rPr lang="en-US" sz="850" dirty="0">
                <a:solidFill>
                  <a:schemeClr val="bg1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8e9e05c52164694d</a:t>
            </a:r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 |  3.4.30 |   20 kB |      </a:t>
            </a:r>
            <a:r>
              <a:rPr lang="en-US" sz="850" dirty="0">
                <a:solidFill>
                  <a:schemeClr val="bg1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 |      false |        11 |</a:t>
            </a:r>
          </a:p>
          <a:p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| https://ubt-pg-aduron-etcd3:2379 | </a:t>
            </a:r>
            <a:r>
              <a:rPr lang="en-US" sz="850" dirty="0">
                <a:solidFill>
                  <a:schemeClr val="bg1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8e9e05c52164694d</a:t>
            </a:r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 |  3.4.30 |   20 kB |      </a:t>
            </a:r>
            <a:r>
              <a:rPr lang="en-US" sz="850" dirty="0">
                <a:solidFill>
                  <a:schemeClr val="bg1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 |      false |        15 |</a:t>
            </a:r>
          </a:p>
          <a:p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+----------------------------------+------------------+---------+---------+-----------+------------+-----------+...</a:t>
            </a:r>
            <a:endParaRPr lang="ru-RU" sz="85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67726C-A6AA-4ED8-BAC2-B9E7F6CE203C}"/>
              </a:ext>
            </a:extLst>
          </p:cNvPr>
          <p:cNvSpPr txBox="1"/>
          <p:nvPr/>
        </p:nvSpPr>
        <p:spPr>
          <a:xfrm>
            <a:off x="500550" y="3534315"/>
            <a:ext cx="8101459" cy="11387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aduron@ubt-pg-aduron-dbnode1:~$ </a:t>
            </a:r>
            <a:r>
              <a:rPr lang="en-US" sz="850" dirty="0" err="1">
                <a:latin typeface="Consolas" panose="020B0609020204030204" pitchFamily="49" charset="0"/>
                <a:cs typeface="Courier New" panose="02070309020205020404" pitchFamily="49" charset="0"/>
              </a:rPr>
              <a:t>ectl</a:t>
            </a:r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 endpoint status -w table</a:t>
            </a:r>
          </a:p>
          <a:p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+----------------------------------+------------------+---------+---------+-----------+------------+-----------+...</a:t>
            </a:r>
          </a:p>
          <a:p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|             ENDPOINT             |        ID        | VERSION | DB SIZE | IS LEADER | IS LEARNER | RAFT TERM |</a:t>
            </a:r>
          </a:p>
          <a:p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+----------------------------------+------------------+---------+---------+-----------+------------+-----------+...</a:t>
            </a:r>
          </a:p>
          <a:p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| https://ubt-pg-aduron-etcd1:2379 | </a:t>
            </a:r>
            <a:r>
              <a:rPr lang="en-US" sz="850" dirty="0">
                <a:highlight>
                  <a:srgbClr val="00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75ae20a713d9d171</a:t>
            </a:r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 |  3.4.30 |   20 kB |     false |      false |         2 |</a:t>
            </a:r>
          </a:p>
          <a:p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| https://ubt-pg-aduron-etcd2:2379 | </a:t>
            </a:r>
            <a:r>
              <a:rPr lang="en-US" sz="850" dirty="0">
                <a:highlight>
                  <a:srgbClr val="00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6e58acf468311e04</a:t>
            </a:r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 |  3.4.30 |   20 kB |      </a:t>
            </a:r>
            <a:r>
              <a:rPr lang="en-US" sz="850" dirty="0">
                <a:highlight>
                  <a:srgbClr val="00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 |      false |         2 |</a:t>
            </a:r>
          </a:p>
          <a:p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| https://ubt-pg-aduron-etcd3:2379 | </a:t>
            </a:r>
            <a:r>
              <a:rPr lang="en-US" sz="850" dirty="0">
                <a:highlight>
                  <a:srgbClr val="00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9444b20a64655d13</a:t>
            </a:r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 |  3.4.30 |   20 kB |     false |      false |         2 |</a:t>
            </a:r>
          </a:p>
          <a:p>
            <a:r>
              <a:rPr lang="en-US" sz="850" dirty="0">
                <a:latin typeface="Consolas" panose="020B0609020204030204" pitchFamily="49" charset="0"/>
                <a:cs typeface="Courier New" panose="02070309020205020404" pitchFamily="49" charset="0"/>
              </a:rPr>
              <a:t>+----------------------------------+------------------+---------+---------+-----------+------------+-----------+...</a:t>
            </a:r>
            <a:endParaRPr lang="ru-RU" sz="85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F9EBC5-0130-4E95-88C1-32BD675F1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89" y="2315813"/>
            <a:ext cx="7178662" cy="102878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A038E3-612E-46AD-9CF4-BDC4EAE0F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046" y="2323478"/>
            <a:ext cx="1265030" cy="10287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2CF6F0-9B54-4AC0-B60F-7396BECE7487}"/>
              </a:ext>
            </a:extLst>
          </p:cNvPr>
          <p:cNvSpPr txBox="1"/>
          <p:nvPr/>
        </p:nvSpPr>
        <p:spPr>
          <a:xfrm>
            <a:off x="1053615" y="2610797"/>
            <a:ext cx="366383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Быть внимательным при использовании клонов ВМ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Осторожно с использованием генерации сертификатов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Аккуратно проверить состояние и </a:t>
            </a: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ID </a:t>
            </a: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участников кластера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5DDAE7-C751-438D-8481-50D0F0EA9C6C}"/>
              </a:ext>
            </a:extLst>
          </p:cNvPr>
          <p:cNvSpPr txBox="1"/>
          <p:nvPr/>
        </p:nvSpPr>
        <p:spPr>
          <a:xfrm>
            <a:off x="4938172" y="2635641"/>
            <a:ext cx="366383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Аккуратно выбрать способ установки (версию)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Удаление папки </a:t>
            </a:r>
            <a:r>
              <a:rPr lang="en-US" sz="900" i="1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members</a:t>
            </a: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после клонирования ВМ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Создать </a:t>
            </a:r>
            <a:r>
              <a:rPr lang="en-US" sz="900" i="1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alias</a:t>
            </a: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для работы с </a:t>
            </a:r>
            <a:r>
              <a:rPr lang="en-US" sz="900" i="1" dirty="0" err="1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etcdctl</a:t>
            </a: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и сертификатами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r>
              <a:rPr lang="en-US" sz="3000" dirty="0"/>
              <a:t> – [Patroni]</a:t>
            </a:r>
            <a:endParaRPr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7511E-1330-4B7B-ADDB-C08EB0D366F0}"/>
              </a:ext>
            </a:extLst>
          </p:cNvPr>
          <p:cNvSpPr txBox="1"/>
          <p:nvPr/>
        </p:nvSpPr>
        <p:spPr>
          <a:xfrm>
            <a:off x="500550" y="1060744"/>
            <a:ext cx="8142900" cy="1661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patroni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postgres@ubt-pg-aduron-dbnode2:~$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patronictl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-c /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patroni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config.yml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list 18/main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+ Cluster: 18/main (7590773680200294160) --------------+-----------+----+-------------+-----+------------+-----+----------------------+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| Member                | Host          | Role         | State     | TL | Receive LSN | Lag | Replay LSN | Lag | Tags                 |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+-----------------------+---------------+--------------+-----------+----+-------------+-----+------------+-----+----------------------+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| ubt-pg-aduron-dbnode1 | 192.168.56.10 | 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Sync Standby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streaming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|  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9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|   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0/17B10C0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|   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0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|  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0/17B10C0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|   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0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clonefrom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true      |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|                       |               |              |           |    |             |     |            |     |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failover_priority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 |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|                       |               |              |           |    |             |     |            |     |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sync_priority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     |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+-----------------------+---------------+--------------+-----------+----+-------------+-----+------------+-----+----------------------+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| ubt-pg-aduron-dbnode2 | 192.168.56.20 | 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Leader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     | running   |  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9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|             |     |            |     |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clonefrom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true      |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|                       |               |              |           |    |             |     |            |     |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failover_priority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 |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|                       |               |              |           |    |             |     |            |     |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sync_priority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     |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+-----------------------+---------------+--------------+-----------+----+-------------+-----+------------+-----+----------------------+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A5430D-2249-4E9B-9713-561DB3DEC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3868477"/>
            <a:ext cx="1265030" cy="1028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2982D1-23A1-4E2A-8DDC-206DA3C7099D}"/>
              </a:ext>
            </a:extLst>
          </p:cNvPr>
          <p:cNvSpPr txBox="1"/>
          <p:nvPr/>
        </p:nvSpPr>
        <p:spPr>
          <a:xfrm>
            <a:off x="626676" y="4120279"/>
            <a:ext cx="8016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Настроить учетки (для администрирования / репликации) перед тем, как настроить </a:t>
            </a: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Patroni</a:t>
            </a:r>
            <a:endParaRPr lang="ru-RU" sz="900" dirty="0"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Установить </a:t>
            </a: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Patroni </a:t>
            </a: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в виртуальной среде (</a:t>
            </a:r>
            <a:r>
              <a:rPr lang="en-US" sz="900" i="1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python </a:t>
            </a:r>
            <a:r>
              <a:rPr lang="en-US" sz="900" i="1" dirty="0" err="1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venv</a:t>
            </a: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)</a:t>
            </a: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- </a:t>
            </a: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изолированное окружение, быстро разворачивается, не повредит целую ВМ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Можно установить сразу же все модули зависимости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2EA01E-F17E-4A19-98FF-01ACE20F7FF6}"/>
              </a:ext>
            </a:extLst>
          </p:cNvPr>
          <p:cNvSpPr txBox="1"/>
          <p:nvPr/>
        </p:nvSpPr>
        <p:spPr>
          <a:xfrm>
            <a:off x="3114675" y="2974539"/>
            <a:ext cx="5528775" cy="746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postgres@ubt-pg-aduron-dbnode1:~$ source /opt/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patroni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/bin/activate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patroni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postgres@ubt-pg-aduron-dbnode1:~$ pip install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patroni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[psycopg3,etcd3]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patroni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[etcd3,psycopg3]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Downloading patroni-4.1.0-py3-none-any.whl.metadata (12 kB)</a:t>
            </a:r>
            <a:b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98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r>
              <a:rPr lang="en-US" sz="3000" dirty="0"/>
              <a:t> – [Patroni]</a:t>
            </a:r>
            <a:endParaRPr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7511E-1330-4B7B-ADDB-C08EB0D366F0}"/>
              </a:ext>
            </a:extLst>
          </p:cNvPr>
          <p:cNvSpPr txBox="1"/>
          <p:nvPr/>
        </p:nvSpPr>
        <p:spPr>
          <a:xfrm>
            <a:off x="500550" y="1060744"/>
            <a:ext cx="8142900" cy="15311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aduron@ubt-pg-aduron-dbnode1:~$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systemctl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disable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postgresql.service</a:t>
            </a:r>
            <a:endParaRPr lang="en-US" sz="85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Synchronizing state of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postgresql.service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with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SysV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service script with /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/lib/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systemd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systemd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sysv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-install.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Executing: /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/lib/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systemd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systemd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sysv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-install disable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postgresql</a:t>
            </a:r>
            <a:endParaRPr lang="en-US" sz="85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Removed "/</a:t>
            </a:r>
            <a:r>
              <a:rPr lang="en-US" sz="850" b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etc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</a:t>
            </a:r>
            <a:r>
              <a:rPr lang="en-US" sz="850" b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systemd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/system/multi-</a:t>
            </a:r>
            <a:r>
              <a:rPr lang="en-US" sz="850" b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user.target.wants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</a:t>
            </a:r>
            <a:r>
              <a:rPr lang="en-US" sz="850" b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postgresql.service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".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aduron@ubt-pg-aduron-dbnode1:~$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systemctl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daemon-reload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aduron@ubt-pg-aduron-dbnode1:~$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systemctl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status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postgresql.service</a:t>
            </a:r>
            <a:endParaRPr lang="en-US" sz="85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● 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postgresql.service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PostgreSQL RDBMS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Loaded: loaded (/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/lib/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systemd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/system/</a:t>
            </a:r>
            <a:r>
              <a:rPr lang="en-US" sz="8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postgresql.service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85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disabled</a:t>
            </a:r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 preset: enabled)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Active: active (exited) since Fri 2026-01-23 19:19:30 UTC; 2min 29s ago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Main PID: 882 (code=exited, status=0/SUCCESS)</a:t>
            </a:r>
          </a:p>
          <a:p>
            <a:r>
              <a:rPr lang="en-US" sz="85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CPU: 1ms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0DFFE8-657A-4ED3-A653-EFFCE7F7A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2839688"/>
            <a:ext cx="7178662" cy="10287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A5430D-2249-4E9B-9713-561DB3DEC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25" y="3858952"/>
            <a:ext cx="1265030" cy="1028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E0E0DF-4B2B-46CB-9235-2B218FD2D54D}"/>
              </a:ext>
            </a:extLst>
          </p:cNvPr>
          <p:cNvSpPr txBox="1"/>
          <p:nvPr/>
        </p:nvSpPr>
        <p:spPr>
          <a:xfrm>
            <a:off x="626676" y="3134672"/>
            <a:ext cx="8016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Отключить сервис </a:t>
            </a:r>
            <a:r>
              <a:rPr lang="en-US" sz="900" b="1" dirty="0" err="1"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postgresql.service</a:t>
            </a: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</a:p>
          <a:p>
            <a:pPr marL="1714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Иначе </a:t>
            </a: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Patroni </a:t>
            </a: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не сможет управлять кластером</a:t>
            </a:r>
          </a:p>
          <a:p>
            <a:pPr marL="1714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Проверить что </a:t>
            </a:r>
            <a:r>
              <a:rPr lang="en-US" sz="900" i="1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switchover</a:t>
            </a: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работает также на всех </a:t>
            </a:r>
            <a:r>
              <a:rPr lang="ru-RU" sz="900" dirty="0" err="1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нодах</a:t>
            </a: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.</a:t>
            </a:r>
            <a:endParaRPr lang="ru-RU" sz="900" i="1" dirty="0"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982D1-23A1-4E2A-8DDC-206DA3C7099D}"/>
              </a:ext>
            </a:extLst>
          </p:cNvPr>
          <p:cNvSpPr txBox="1"/>
          <p:nvPr/>
        </p:nvSpPr>
        <p:spPr>
          <a:xfrm>
            <a:off x="626676" y="4120279"/>
            <a:ext cx="80167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 b="1" dirty="0" err="1"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listen_addresses</a:t>
            </a:r>
            <a:r>
              <a:rPr lang="en-US" sz="900" b="1" dirty="0"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настраивается через </a:t>
            </a:r>
            <a:r>
              <a:rPr lang="en-US" sz="900" b="1" dirty="0" err="1"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postgres.listen</a:t>
            </a:r>
            <a:r>
              <a:rPr lang="ru-RU" sz="900" dirty="0"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!!</a:t>
            </a:r>
            <a:endParaRPr lang="en-US" sz="900" b="1" dirty="0">
              <a:latin typeface="Consolas" panose="020B06090202040302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enable-</a:t>
            </a:r>
            <a:r>
              <a:rPr lang="en-US" sz="900" b="1" dirty="0" err="1"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grpc</a:t>
            </a:r>
            <a:r>
              <a:rPr lang="en-US" sz="900" b="1" dirty="0"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-gateway: true </a:t>
            </a: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не описано в документации </a:t>
            </a:r>
            <a:r>
              <a:rPr lang="en-US" sz="900" i="1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Patroni</a:t>
            </a: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)</a:t>
            </a: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!!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при запуске Patroni ищет файлы настроек в определенном порядке</a:t>
            </a: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(</a:t>
            </a:r>
            <a:r>
              <a:rPr lang="ru-RU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удалить раздел </a:t>
            </a:r>
            <a:r>
              <a:rPr lang="en-US" sz="900" i="1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parameters</a:t>
            </a: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)</a:t>
            </a:r>
            <a:endParaRPr lang="ru-RU" sz="900" dirty="0"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C3075-3E3D-40AD-94E6-5FCCE62AC16C}"/>
              </a:ext>
            </a:extLst>
          </p:cNvPr>
          <p:cNvSpPr txBox="1"/>
          <p:nvPr/>
        </p:nvSpPr>
        <p:spPr>
          <a:xfrm>
            <a:off x="4347676" y="3618002"/>
            <a:ext cx="4295774" cy="615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50" dirty="0">
                <a:solidFill>
                  <a:schemeClr val="tx1"/>
                </a:solidFill>
                <a:latin typeface="Consolas" panose="020B0609020204030204" pitchFamily="49" charset="0"/>
              </a:rPr>
              <a:t>aduron@ubt-pg-aduron-dbnode1:~$ </a:t>
            </a:r>
            <a:r>
              <a:rPr lang="en-US" sz="850" dirty="0" err="1">
                <a:solidFill>
                  <a:schemeClr val="tx1"/>
                </a:solidFill>
                <a:latin typeface="Consolas" panose="020B0609020204030204" pitchFamily="49" charset="0"/>
              </a:rPr>
              <a:t>journalctl</a:t>
            </a:r>
            <a:r>
              <a:rPr lang="en-US" sz="850" dirty="0">
                <a:solidFill>
                  <a:schemeClr val="tx1"/>
                </a:solidFill>
                <a:latin typeface="Consolas" panose="020B0609020204030204" pitchFamily="49" charset="0"/>
              </a:rPr>
              <a:t> -feu </a:t>
            </a:r>
            <a:r>
              <a:rPr lang="en-US" sz="850" dirty="0" err="1">
                <a:solidFill>
                  <a:schemeClr val="tx1"/>
                </a:solidFill>
                <a:latin typeface="Consolas" panose="020B0609020204030204" pitchFamily="49" charset="0"/>
              </a:rPr>
              <a:t>patroni</a:t>
            </a:r>
            <a:endParaRPr lang="en-US" sz="8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ru-RU" sz="85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8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chemeClr val="tx1"/>
                </a:solidFill>
                <a:latin typeface="Consolas" panose="020B0609020204030204" pitchFamily="49" charset="0"/>
              </a:rPr>
              <a:t>Jan 23 17:35:12 ubt-pg-aduron-dbnode1 </a:t>
            </a:r>
            <a:r>
              <a:rPr lang="en-US" sz="850" dirty="0" err="1">
                <a:solidFill>
                  <a:schemeClr val="tx1"/>
                </a:solidFill>
                <a:latin typeface="Consolas" panose="020B0609020204030204" pitchFamily="49" charset="0"/>
              </a:rPr>
              <a:t>patroni</a:t>
            </a:r>
            <a:r>
              <a:rPr lang="en-US" sz="850" dirty="0">
                <a:solidFill>
                  <a:schemeClr val="tx1"/>
                </a:solidFill>
                <a:latin typeface="Consolas" panose="020B0609020204030204" pitchFamily="49" charset="0"/>
              </a:rPr>
              <a:t>[917]: </a:t>
            </a:r>
            <a:r>
              <a:rPr lang="en-US" sz="850" dirty="0">
                <a:solidFill>
                  <a:schemeClr val="bg1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server signaled</a:t>
            </a:r>
          </a:p>
          <a:p>
            <a:r>
              <a:rPr lang="en-US" sz="850" dirty="0">
                <a:solidFill>
                  <a:schemeClr val="tx1"/>
                </a:solidFill>
                <a:latin typeface="Consolas" panose="020B0609020204030204" pitchFamily="49" charset="0"/>
              </a:rPr>
              <a:t>Jan 23 17:37:48 ubt-pg-aduron-dbnode1 </a:t>
            </a:r>
            <a:r>
              <a:rPr lang="en-US" sz="850" dirty="0" err="1">
                <a:solidFill>
                  <a:schemeClr val="tx1"/>
                </a:solidFill>
                <a:latin typeface="Consolas" panose="020B0609020204030204" pitchFamily="49" charset="0"/>
              </a:rPr>
              <a:t>patroni</a:t>
            </a:r>
            <a:r>
              <a:rPr lang="en-US" sz="850" dirty="0">
                <a:solidFill>
                  <a:schemeClr val="tx1"/>
                </a:solidFill>
                <a:latin typeface="Consolas" panose="020B0609020204030204" pitchFamily="49" charset="0"/>
              </a:rPr>
              <a:t>[1187]: </a:t>
            </a:r>
            <a:r>
              <a:rPr lang="en-US" sz="850" dirty="0">
                <a:solidFill>
                  <a:schemeClr val="bg1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server signaled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E9BE2-B13B-4BF0-A781-685494A1D160}"/>
              </a:ext>
            </a:extLst>
          </p:cNvPr>
          <p:cNvSpPr txBox="1"/>
          <p:nvPr/>
        </p:nvSpPr>
        <p:spPr>
          <a:xfrm>
            <a:off x="3648075" y="2728286"/>
            <a:ext cx="4995375" cy="746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5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850" dirty="0" err="1">
                <a:solidFill>
                  <a:schemeClr val="tx1"/>
                </a:solidFill>
                <a:latin typeface="Consolas" panose="020B0609020204030204" pitchFamily="49" charset="0"/>
              </a:rPr>
              <a:t>patroni</a:t>
            </a:r>
            <a:r>
              <a:rPr lang="en-US" sz="850" dirty="0">
                <a:solidFill>
                  <a:schemeClr val="tx1"/>
                </a:solidFill>
                <a:latin typeface="Consolas" panose="020B0609020204030204" pitchFamily="49" charset="0"/>
              </a:rPr>
              <a:t>) postgres@ubt-pg-aduron-dbnode1:~$ cat /</a:t>
            </a:r>
            <a:r>
              <a:rPr lang="en-US" sz="850" dirty="0" err="1">
                <a:solidFill>
                  <a:schemeClr val="tx1"/>
                </a:solidFill>
                <a:latin typeface="Consolas" panose="020B0609020204030204" pitchFamily="49" charset="0"/>
              </a:rPr>
              <a:t>mnt</a:t>
            </a:r>
            <a:r>
              <a:rPr lang="en-US" sz="850" dirty="0">
                <a:solidFill>
                  <a:schemeClr val="tx1"/>
                </a:solidFill>
                <a:latin typeface="Consolas" panose="020B0609020204030204" pitchFamily="49" charset="0"/>
              </a:rPr>
              <a:t>/data/log/</a:t>
            </a:r>
            <a:r>
              <a:rPr lang="en-US" sz="850" dirty="0" err="1">
                <a:solidFill>
                  <a:schemeClr val="tx1"/>
                </a:solidFill>
                <a:latin typeface="Consolas" panose="020B0609020204030204" pitchFamily="49" charset="0"/>
              </a:rPr>
              <a:t>patroni</a:t>
            </a:r>
            <a:r>
              <a:rPr lang="en-US" sz="850" dirty="0">
                <a:solidFill>
                  <a:schemeClr val="tx1"/>
                </a:solidFill>
                <a:latin typeface="Consolas" panose="020B0609020204030204" pitchFamily="49" charset="0"/>
              </a:rPr>
              <a:t>/patroni.log</a:t>
            </a:r>
          </a:p>
          <a:p>
            <a:r>
              <a:rPr lang="en-US" sz="850" dirty="0">
                <a:solidFill>
                  <a:schemeClr val="tx1"/>
                </a:solidFill>
                <a:latin typeface="Consolas" panose="020B0609020204030204" pitchFamily="49" charset="0"/>
              </a:rPr>
              <a:t>2026-01-16 21:48:01,737 ERROR: Failed to get list of machines from https://ubt-pg-aduron-etcd1:2379/</a:t>
            </a:r>
            <a:r>
              <a:rPr lang="en-US" sz="850" dirty="0">
                <a:solidFill>
                  <a:schemeClr val="bg1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v3</a:t>
            </a:r>
            <a:r>
              <a:rPr lang="en-US" sz="85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en-US" sz="850" dirty="0">
                <a:solidFill>
                  <a:schemeClr val="bg1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&lt;Unknown error: '404 page not found', code: 2&gt;</a:t>
            </a:r>
          </a:p>
          <a:p>
            <a:r>
              <a:rPr lang="en-US" sz="850" dirty="0">
                <a:solidFill>
                  <a:schemeClr val="tx1"/>
                </a:solidFill>
                <a:latin typeface="Consolas" panose="020B0609020204030204" pitchFamily="49" charset="0"/>
              </a:rPr>
              <a:t>2026-01-16 21:48:01,767 ERROR: Failed to get list of machines from https://ubt-pg-aduron-etcd2:2379/</a:t>
            </a:r>
            <a:r>
              <a:rPr lang="en-US" sz="850" dirty="0">
                <a:solidFill>
                  <a:schemeClr val="bg1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v3</a:t>
            </a:r>
            <a:r>
              <a:rPr lang="en-US" sz="85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en-US" sz="850" dirty="0">
                <a:solidFill>
                  <a:schemeClr val="bg1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&lt;Unknown error: '404 page not found', code: 2&gt;</a:t>
            </a:r>
          </a:p>
        </p:txBody>
      </p:sp>
    </p:spTree>
    <p:extLst>
      <p:ext uri="{BB962C8B-B14F-4D97-AF65-F5344CB8AC3E}">
        <p14:creationId xmlns:p14="http://schemas.microsoft.com/office/powerpoint/2010/main" val="3279734505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1543</Words>
  <Application>Microsoft Office PowerPoint</Application>
  <PresentationFormat>Экран (16:9)</PresentationFormat>
  <Paragraphs>177</Paragraphs>
  <Slides>18</Slides>
  <Notes>18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Arial</vt:lpstr>
      <vt:lpstr>Consolas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Создание и тестирование высоконагруженного отказоустойчивого кластера PostgreSQL на базе Patroni    </vt:lpstr>
      <vt:lpstr>План защиты</vt:lpstr>
      <vt:lpstr>Презентация PowerPoint</vt:lpstr>
      <vt:lpstr>Какие технологии использовались </vt:lpstr>
      <vt:lpstr>Что получилось – [etcd]</vt:lpstr>
      <vt:lpstr>Что получилось – [Patroni]</vt:lpstr>
      <vt:lpstr>Что получилось – [Patroni]</vt:lpstr>
      <vt:lpstr>Что получилось – [HAProxy]</vt:lpstr>
      <vt:lpstr>Что получилось – [HAProxy]</vt:lpstr>
      <vt:lpstr>Что получилось – [HAProxy] - Switchover</vt:lpstr>
      <vt:lpstr>Что получилось</vt:lpstr>
      <vt:lpstr>Выводы </vt:lpstr>
      <vt:lpstr>Презентация PowerPoint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Alen Dyuron</cp:lastModifiedBy>
  <cp:revision>45</cp:revision>
  <dcterms:modified xsi:type="dcterms:W3CDTF">2026-01-31T10:25:14Z</dcterms:modified>
</cp:coreProperties>
</file>